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71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77" r:id="rId14"/>
    <p:sldId id="269" r:id="rId15"/>
    <p:sldId id="275" r:id="rId16"/>
    <p:sldId id="276" r:id="rId17"/>
    <p:sldId id="274" r:id="rId18"/>
    <p:sldId id="279" r:id="rId19"/>
    <p:sldId id="280" r:id="rId20"/>
    <p:sldId id="281" r:id="rId21"/>
    <p:sldId id="266" r:id="rId22"/>
    <p:sldId id="267" r:id="rId23"/>
    <p:sldId id="268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2"/>
    <p:restoredTop sz="86442"/>
  </p:normalViewPr>
  <p:slideViewPr>
    <p:cSldViewPr snapToGrid="0" snapToObjects="1">
      <p:cViewPr varScale="1">
        <p:scale>
          <a:sx n="110" d="100"/>
          <a:sy n="110" d="100"/>
        </p:scale>
        <p:origin x="3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5FAC-FF70-A540-91DB-CF9CBB7C3FE0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3DDA3-383A-2248-AEC7-330395177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3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3DDA3-383A-2248-AEC7-3303951775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4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991A-6A63-BC40-8733-A9C9F7596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739D5-F355-4748-BA36-879093A69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3B804-F142-2042-8EE4-5D759267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28D2E-D83F-0843-9328-8E378773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C8186-AE71-1D49-92BE-8BB82AA5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B3C8-7525-5342-8AFC-17D50F9D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CBA5E-8678-6849-9D25-B4188A6CA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CBB06-DDA4-9D43-B64E-87DA6C2F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755E7-037A-E44E-8DE6-EF2B1BE6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C3213-006B-0C44-ABDD-D3A155C4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6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8356C4-56D2-2D4F-9AF0-5E59C0932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98306-7F0B-674B-9FDC-47FC38623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19BD0-5D4C-B04F-A804-46B4736B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48A3D-FE84-7F48-B10C-F25BE6CF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25510-4486-B14B-874E-84B3C48A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EDED-E2AF-1845-B0B7-D25BFF0A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A2C5E-674E-DF4E-A165-742E38D67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39A47-9428-C744-A287-C081F641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D873A-D94B-C440-9C66-B72C2866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66B1A-2805-4540-AED5-3E5A617F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3CFB-0020-5642-A19F-DFB5F0EE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4AC47-E8B4-7C41-AB8B-0D66DA4FA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7D0BE-1CC7-2940-92F7-F77FDBFEC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1110F-50C2-D544-AFBE-E40E79933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1F033-73CF-354B-AA13-DFBDD250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7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B34B-A701-7843-84AB-3EA479B2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1BC4-B571-0941-A48C-0D43B032A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3F585-2828-2146-B985-67D177895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44141-CCFD-494B-9B94-88D68FCE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0C444-DD7C-1E48-804B-8DA13E02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78157-877E-9641-AB0B-69C42588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8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31C-934E-A649-A81F-1F23D35E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D7C14-FF13-9B48-B005-A8EF84A3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1F6BF-A517-104C-9635-6EE4CF8A0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C4520-FDEA-0445-BC37-BD3C68F1B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4D2B0-747A-C845-904A-98607D08C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B85D80-4E22-944C-A29F-0453FB52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F252D9-6A67-5447-82F3-FED7AB32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4293D-9A59-4E47-8B5C-FB63133E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3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E8FF-FC79-5140-BB77-4DA159BF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FD7A2-942F-F843-BA51-76284D76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75BF3-DB7A-2C46-92B5-D3E6A8A64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A7BBA-26C4-E04A-AC21-C9DD557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2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5F488-D9EE-794C-BC25-AFDE2A41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62951-6870-2B4F-94A1-859E05C18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120AA-6969-4D48-9BF4-41F38F8C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92C5-5139-5D4E-A39D-7778A196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85A9B-F072-E24E-9D38-AA3AFA9C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13011-D25C-184D-B9BB-708FEA114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373B3-4EF1-EE4C-B315-4F9EDB41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616E5-6E27-964F-B263-86135082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5E9E1-1BB5-254E-A534-832949C5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4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61E0-F672-E244-A413-B799E94CA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F57E47-6397-2E4A-BFED-50D261EA6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6A11B-CDB4-104E-9DBE-FDE8A8F3E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57461-2E2B-CD4F-9D46-74EA3BFB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CF0AD-38CC-CA41-9B29-8A4DFAE7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19AFB-3668-C444-8C6B-385BB691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DE6FC-B173-DC4A-A609-60EBC5A4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4EDA5-09C1-9248-859D-FFE8BA116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32444-1901-C141-BAC2-C36CA26D58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E6447-E2D1-1047-A5C4-98DBC42D362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3B1E1-0A1D-F34A-996A-3B0DC18AD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BD7DB-8049-A44E-A735-9CA4DB20D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349C-C302-2C43-B480-2BB56DC5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9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climatedata.com/climate/boston/massachusetts/united-states/usma0046/2018/3" TargetMode="External"/><Relationship Id="rId2" Type="http://schemas.openxmlformats.org/officeDocument/2006/relationships/hyperlink" Target="https://s3.amazonaws.com/hubway-data/index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06AC6-4BE8-3948-8EE2-A55F469E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74" y="1171448"/>
            <a:ext cx="4421886" cy="1100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555C9-05E8-684C-A44F-1E5828161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9" y="2649328"/>
            <a:ext cx="10491216" cy="3007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634B8-2631-B64D-A61E-543D62D32EA3}"/>
              </a:ext>
            </a:extLst>
          </p:cNvPr>
          <p:cNvSpPr txBox="1"/>
          <p:nvPr/>
        </p:nvSpPr>
        <p:spPr>
          <a:xfrm>
            <a:off x="5006388" y="6033901"/>
            <a:ext cx="184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Saroj</a:t>
            </a:r>
            <a:r>
              <a:rPr lang="en-US" dirty="0"/>
              <a:t> </a:t>
            </a:r>
            <a:r>
              <a:rPr lang="en-US" dirty="0" err="1"/>
              <a:t>Lamichhane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EAA1-06B4-8D45-9CC9-4B82841D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>
            <a:normAutofit/>
          </a:bodyPr>
          <a:lstStyle/>
          <a:p>
            <a:r>
              <a:rPr lang="en-US" sz="3600" dirty="0"/>
              <a:t>Trip vs Time of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BAC25-4568-234D-8DF2-85410762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08" y="1207008"/>
            <a:ext cx="10006584" cy="53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72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5D3E-2132-2A47-8915-A75D0A5E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8731"/>
          </a:xfrm>
        </p:spPr>
        <p:txBody>
          <a:bodyPr>
            <a:normAutofit/>
          </a:bodyPr>
          <a:lstStyle/>
          <a:p>
            <a:r>
              <a:rPr lang="en-US" sz="3600" dirty="0"/>
              <a:t>Trip frequency vs Day of month(with Temp. legend)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37ABC0-458A-8545-A63A-2E1DEBC7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6" y="1018108"/>
            <a:ext cx="10859067" cy="53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2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251F00-EC71-A640-A3B3-379FD87F5020}"/>
              </a:ext>
            </a:extLst>
          </p:cNvPr>
          <p:cNvSpPr txBox="1"/>
          <p:nvPr/>
        </p:nvSpPr>
        <p:spPr>
          <a:xfrm>
            <a:off x="1078992" y="1376609"/>
            <a:ext cx="5715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the entire data set</a:t>
            </a:r>
          </a:p>
          <a:p>
            <a:endParaRPr lang="en-US" b="1" dirty="0"/>
          </a:p>
          <a:p>
            <a:r>
              <a:rPr lang="en-US" dirty="0"/>
              <a:t>Min.   1st Qu.    Median      Mean   3rd Qu.      Max. </a:t>
            </a:r>
          </a:p>
          <a:p>
            <a:r>
              <a:rPr lang="en-US" dirty="0"/>
              <a:t>    1.017     5.883     9.483    14.803    15.633 11117.833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1D25B-6EC4-104A-B1E2-21DD996A249D}"/>
              </a:ext>
            </a:extLst>
          </p:cNvPr>
          <p:cNvSpPr txBox="1"/>
          <p:nvPr/>
        </p:nvSpPr>
        <p:spPr>
          <a:xfrm>
            <a:off x="1078992" y="3029168"/>
            <a:ext cx="4929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stations with more than 1000 trips</a:t>
            </a:r>
          </a:p>
          <a:p>
            <a:endParaRPr lang="en-US" b="1" dirty="0"/>
          </a:p>
          <a:p>
            <a:r>
              <a:rPr lang="en-US" dirty="0"/>
              <a:t>Min.  1st Qu.   Median     Mean  3rd Qu.     Max. </a:t>
            </a:r>
          </a:p>
          <a:p>
            <a:r>
              <a:rPr lang="en-US" dirty="0"/>
              <a:t>   1.033    5.233    7.817   11.343   12.754 7117.517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98405-4FAB-324D-AEBC-F24F993813E0}"/>
              </a:ext>
            </a:extLst>
          </p:cNvPr>
          <p:cNvSpPr txBox="1"/>
          <p:nvPr/>
        </p:nvSpPr>
        <p:spPr>
          <a:xfrm>
            <a:off x="1078992" y="4681728"/>
            <a:ext cx="4993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stations with less than 500 trips</a:t>
            </a:r>
          </a:p>
          <a:p>
            <a:endParaRPr lang="en-US" dirty="0"/>
          </a:p>
          <a:p>
            <a:r>
              <a:rPr lang="en-US" dirty="0"/>
              <a:t>Min.  1st Qu.   Median     Mean  3rd Qu.     Max. </a:t>
            </a:r>
          </a:p>
          <a:p>
            <a:r>
              <a:rPr lang="en-US" dirty="0"/>
              <a:t>   1.017    6.183   10.183   16.711   17.167 8564.183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D0775-36C9-E042-A67C-F067C88ACF81}"/>
              </a:ext>
            </a:extLst>
          </p:cNvPr>
          <p:cNvSpPr txBox="1"/>
          <p:nvPr/>
        </p:nvSpPr>
        <p:spPr>
          <a:xfrm>
            <a:off x="1078992" y="550658"/>
            <a:ext cx="7361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Summary of Trip Duration (in minutes)</a:t>
            </a:r>
          </a:p>
        </p:txBody>
      </p:sp>
    </p:spTree>
    <p:extLst>
      <p:ext uri="{BB962C8B-B14F-4D97-AF65-F5344CB8AC3E}">
        <p14:creationId xmlns:p14="http://schemas.microsoft.com/office/powerpoint/2010/main" val="56590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98B4-A027-C543-BBD7-F570C65D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>
            <a:normAutofit/>
          </a:bodyPr>
          <a:lstStyle/>
          <a:p>
            <a:r>
              <a:rPr lang="en-US" sz="3600" dirty="0"/>
              <a:t>Trip Duration(minutes) Boxplot- entire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FE878-07BF-6146-9C52-17DADB561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15" y="977366"/>
            <a:ext cx="6956770" cy="54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98B4-A027-C543-BBD7-F570C65D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>
            <a:normAutofit/>
          </a:bodyPr>
          <a:lstStyle/>
          <a:p>
            <a:r>
              <a:rPr lang="en-US" sz="3600" dirty="0"/>
              <a:t>Trip Duration(minutes) Boxplot on 03/02/18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D8505-755B-A248-BF1C-288014908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177" y="1243584"/>
            <a:ext cx="6483752" cy="54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1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98B4-A027-C543-BBD7-F570C65D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>
            <a:normAutofit/>
          </a:bodyPr>
          <a:lstStyle/>
          <a:p>
            <a:r>
              <a:rPr lang="en-US" sz="3600" dirty="0"/>
              <a:t>Trip Duration(minutes) Boxplot on 03/15/18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5D548-5884-434E-BFB0-EFA48AD5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29" y="1119208"/>
            <a:ext cx="6701741" cy="55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61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98B4-A027-C543-BBD7-F570C65D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>
            <a:normAutofit/>
          </a:bodyPr>
          <a:lstStyle/>
          <a:p>
            <a:r>
              <a:rPr lang="en-US" sz="3600" dirty="0"/>
              <a:t>Trip Duration(minutes) Boxplot on 03/31/18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4C58D-F23C-6C47-96F2-5C47F155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41" y="964879"/>
            <a:ext cx="6773118" cy="56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0B82-0D1D-284F-A733-2AB0C62E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Various sampling methods tested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9D0C-1389-CB48-8D5D-F5A36761FB2A}"/>
              </a:ext>
            </a:extLst>
          </p:cNvPr>
          <p:cNvSpPr txBox="1"/>
          <p:nvPr/>
        </p:nvSpPr>
        <p:spPr>
          <a:xfrm>
            <a:off x="1042416" y="1865376"/>
            <a:ext cx="54342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random sampling with replacement(n=70)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random sampling without replacement(n=70)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Systematic sampling (n=100)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Stratified Sampling(using Gender strata, </a:t>
            </a:r>
            <a:r>
              <a:rPr lang="en-US" dirty="0" err="1"/>
              <a:t>srswor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Sampling (using Gender, n=2, </a:t>
            </a:r>
            <a:r>
              <a:rPr lang="en-US" dirty="0" err="1"/>
              <a:t>srswor</a:t>
            </a:r>
            <a:r>
              <a:rPr lang="en-US" dirty="0"/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31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83918A-843F-BC4A-8383-DE481192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36" y="1302152"/>
            <a:ext cx="9877063" cy="55558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47228F-8E2F-4C40-8A21-48BF0DD5C36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784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Sampling Methods(boxplot of Trip Duration in minutes)</a:t>
            </a:r>
          </a:p>
        </p:txBody>
      </p:sp>
    </p:spTree>
    <p:extLst>
      <p:ext uri="{BB962C8B-B14F-4D97-AF65-F5344CB8AC3E}">
        <p14:creationId xmlns:p14="http://schemas.microsoft.com/office/powerpoint/2010/main" val="4172847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3CF54-5219-214A-8339-526257E3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89" y="988028"/>
            <a:ext cx="6835622" cy="56963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ADF3C7-2ECC-1F48-A492-5F6D0DE857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784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Cluster Sampling (boxplot of Trip Duration in minutes)</a:t>
            </a:r>
          </a:p>
        </p:txBody>
      </p:sp>
    </p:spTree>
    <p:extLst>
      <p:ext uri="{BB962C8B-B14F-4D97-AF65-F5344CB8AC3E}">
        <p14:creationId xmlns:p14="http://schemas.microsoft.com/office/powerpoint/2010/main" val="207043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E2631-9EE0-A04D-9952-656621B9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43" y="219456"/>
            <a:ext cx="11479082" cy="648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5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ADF3C7-2ECC-1F48-A492-5F6D0DE857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784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Cluster Sample (gender distribution)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77213-4D9A-C44D-9D3C-C793F424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53" y="1243584"/>
            <a:ext cx="6632294" cy="55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4C4A59-E049-F848-870F-3CBFF5E1E3A7}"/>
              </a:ext>
            </a:extLst>
          </p:cNvPr>
          <p:cNvSpPr txBox="1"/>
          <p:nvPr/>
        </p:nvSpPr>
        <p:spPr>
          <a:xfrm>
            <a:off x="3915263" y="5724144"/>
            <a:ext cx="3820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Sample Size =  10000  Mean =  14.81386  SD =  0.8772625 </a:t>
            </a:r>
          </a:p>
          <a:p>
            <a:r>
              <a:rPr lang="en-US" sz="1200" dirty="0"/>
              <a:t>Sample Size =  15000  Mean =  14.80289  SD =  0.7184994 </a:t>
            </a:r>
          </a:p>
          <a:p>
            <a:r>
              <a:rPr lang="en-US" sz="1200" dirty="0"/>
              <a:t>Sample Size =  20000  Mean =  14.81078  SD =  0.6225392 </a:t>
            </a:r>
          </a:p>
          <a:p>
            <a:r>
              <a:rPr lang="en-US" sz="1200" dirty="0"/>
              <a:t>Sample Size =  25000  Mean =  14.80571  SD =  0.5570686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8D874-7FEA-6040-B31A-E918250674E9}"/>
              </a:ext>
            </a:extLst>
          </p:cNvPr>
          <p:cNvSpPr txBox="1"/>
          <p:nvPr/>
        </p:nvSpPr>
        <p:spPr>
          <a:xfrm>
            <a:off x="1104405" y="280959"/>
            <a:ext cx="4358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Central Limit Theorem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B7CFA-5621-954D-96A4-4FF313BE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49" y="927290"/>
            <a:ext cx="7952173" cy="479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7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25AB-F2E3-A64D-8F8E-A04EDBC7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4582"/>
          </a:xfrm>
        </p:spPr>
        <p:txBody>
          <a:bodyPr>
            <a:normAutofit/>
          </a:bodyPr>
          <a:lstStyle/>
          <a:p>
            <a:r>
              <a:rPr lang="en-US" sz="3600" dirty="0"/>
              <a:t>Confidence interval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1E02D-7956-DC45-9E28-9501A95B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40" y="1219707"/>
            <a:ext cx="9037320" cy="4353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88121F-2840-114C-905F-51EE92453CD8}"/>
              </a:ext>
            </a:extLst>
          </p:cNvPr>
          <p:cNvSpPr txBox="1"/>
          <p:nvPr/>
        </p:nvSpPr>
        <p:spPr>
          <a:xfrm>
            <a:off x="2808850" y="5572885"/>
            <a:ext cx="6574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 </a:t>
            </a:r>
            <a:r>
              <a:rPr lang="en-US" dirty="0" err="1"/>
              <a:t>Conf</a:t>
            </a:r>
            <a:r>
              <a:rPr lang="en-US" dirty="0"/>
              <a:t> Level (alpha = 0.20), CI = 618.12 - 1046.29 , z: -1.28 , 1.28 </a:t>
            </a:r>
          </a:p>
          <a:p>
            <a:r>
              <a:rPr lang="en-US" dirty="0"/>
              <a:t>90% </a:t>
            </a:r>
            <a:r>
              <a:rPr lang="en-US" dirty="0" err="1"/>
              <a:t>Conf</a:t>
            </a:r>
            <a:r>
              <a:rPr lang="en-US" dirty="0"/>
              <a:t> Level (alpha = 0.10), CI = 557.43 - 1106.98 , z: -1.64 , 1.64 </a:t>
            </a:r>
          </a:p>
        </p:txBody>
      </p:sp>
    </p:spTree>
    <p:extLst>
      <p:ext uri="{BB962C8B-B14F-4D97-AF65-F5344CB8AC3E}">
        <p14:creationId xmlns:p14="http://schemas.microsoft.com/office/powerpoint/2010/main" val="2401693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45689B2-03F6-0D4E-8EFA-C1CC3131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458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1000 data samples mean(in minutes) repeated 20 times </a:t>
            </a:r>
            <a:br>
              <a:rPr lang="en-US" sz="3600" dirty="0"/>
            </a:br>
            <a:r>
              <a:rPr lang="en-US" sz="2700" dirty="0"/>
              <a:t>-for 80% and 90% confidence intervals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4CC0B-EE25-6245-80C8-E3EA7F4F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38" y="1219708"/>
            <a:ext cx="9741523" cy="50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41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E81B4-8AF7-414E-BFAB-0973DBF7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188" y="566929"/>
            <a:ext cx="8737228" cy="45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4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BF79F5-4FEC-A34A-B19B-99D9CDBEC7F5}"/>
              </a:ext>
            </a:extLst>
          </p:cNvPr>
          <p:cNvSpPr txBox="1"/>
          <p:nvPr/>
        </p:nvSpPr>
        <p:spPr>
          <a:xfrm>
            <a:off x="1444752" y="1579019"/>
            <a:ext cx="5650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Data source: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https://s3.amazonaws.com/hubway-data/index.html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B4BB0-DB16-564E-A39E-2C62A6CBF465}"/>
              </a:ext>
            </a:extLst>
          </p:cNvPr>
          <p:cNvSpPr txBox="1"/>
          <p:nvPr/>
        </p:nvSpPr>
        <p:spPr>
          <a:xfrm>
            <a:off x="1444752" y="2926080"/>
            <a:ext cx="42428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Chose </a:t>
            </a:r>
            <a:r>
              <a:rPr lang="en-US" b="1" dirty="0"/>
              <a:t>March 2018 </a:t>
            </a:r>
            <a:r>
              <a:rPr lang="en-US" dirty="0"/>
              <a:t>dataset for analysis.</a:t>
            </a:r>
          </a:p>
          <a:p>
            <a:endParaRPr lang="en-US" dirty="0"/>
          </a:p>
          <a:p>
            <a:r>
              <a:rPr lang="en-US" sz="2000" b="1" dirty="0"/>
              <a:t>Data size</a:t>
            </a:r>
            <a:endParaRPr lang="en-US" b="1" dirty="0"/>
          </a:p>
          <a:p>
            <a:r>
              <a:rPr lang="en-US" dirty="0"/>
              <a:t>Columns: 15</a:t>
            </a:r>
          </a:p>
          <a:p>
            <a:r>
              <a:rPr lang="en-US" dirty="0"/>
              <a:t>Rows: 62,985  (one for every trip)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675C1-5186-7841-9BAC-1E3662EAA518}"/>
              </a:ext>
            </a:extLst>
          </p:cNvPr>
          <p:cNvSpPr txBox="1"/>
          <p:nvPr/>
        </p:nvSpPr>
        <p:spPr>
          <a:xfrm>
            <a:off x="1444752" y="932688"/>
            <a:ext cx="368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About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04712-CFC2-F343-960D-588ABB9742A2}"/>
              </a:ext>
            </a:extLst>
          </p:cNvPr>
          <p:cNvSpPr txBox="1"/>
          <p:nvPr/>
        </p:nvSpPr>
        <p:spPr>
          <a:xfrm>
            <a:off x="1444752" y="4891230"/>
            <a:ext cx="9391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Boston temperature data:</a:t>
            </a:r>
          </a:p>
          <a:p>
            <a:r>
              <a:rPr lang="en-US" dirty="0">
                <a:hlinkClick r:id="rId3"/>
              </a:rPr>
              <a:t>https://www.usclimatedata.com/climate/boston/massachusetts/united-states/usma0046/2018/3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336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64CC4-BBFA-F146-BB2A-01FE64B1B6A6}"/>
              </a:ext>
            </a:extLst>
          </p:cNvPr>
          <p:cNvSpPr txBox="1"/>
          <p:nvPr/>
        </p:nvSpPr>
        <p:spPr>
          <a:xfrm>
            <a:off x="1682496" y="1213259"/>
            <a:ext cx="89788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Trip Duration (seconds)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Start Time and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Stop Time and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Start Station Name </a:t>
            </a:r>
            <a:r>
              <a:rPr lang="en-US" dirty="0"/>
              <a:t>&amp;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 Station Name &amp;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Bike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Type (Casual = 24-Hour or 72-Hour Pass user; Member = Annual or Monthly Member)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Birth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Gender</a:t>
            </a:r>
            <a:r>
              <a:rPr lang="en-US" dirty="0"/>
              <a:t>, self-reported by member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9FE4B-7EED-5749-B843-23A8C1602E5C}"/>
              </a:ext>
            </a:extLst>
          </p:cNvPr>
          <p:cNvSpPr txBox="1"/>
          <p:nvPr/>
        </p:nvSpPr>
        <p:spPr>
          <a:xfrm>
            <a:off x="1060704" y="566928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Includes:</a:t>
            </a:r>
          </a:p>
        </p:txBody>
      </p:sp>
    </p:spTree>
    <p:extLst>
      <p:ext uri="{BB962C8B-B14F-4D97-AF65-F5344CB8AC3E}">
        <p14:creationId xmlns:p14="http://schemas.microsoft.com/office/powerpoint/2010/main" val="18574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7389-DA09-2E4F-A7DA-B0B1B634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76" y="1169797"/>
            <a:ext cx="10515600" cy="1325563"/>
          </a:xfrm>
        </p:spPr>
        <p:txBody>
          <a:bodyPr/>
          <a:lstStyle/>
          <a:p>
            <a:r>
              <a:rPr lang="en-US" dirty="0"/>
              <a:t>How was bike use in various bike stations?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8A573-48DF-0C44-94B6-426D29D939CA}"/>
              </a:ext>
            </a:extLst>
          </p:cNvPr>
          <p:cNvSpPr txBox="1"/>
          <p:nvPr/>
        </p:nvSpPr>
        <p:spPr>
          <a:xfrm>
            <a:off x="1371600" y="2495360"/>
            <a:ext cx="399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164+ bike stations across Boston Area</a:t>
            </a:r>
          </a:p>
        </p:txBody>
      </p:sp>
    </p:spTree>
    <p:extLst>
      <p:ext uri="{BB962C8B-B14F-4D97-AF65-F5344CB8AC3E}">
        <p14:creationId xmlns:p14="http://schemas.microsoft.com/office/powerpoint/2010/main" val="97441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7EC5-130E-534B-90F0-F9994173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70008" cy="677291"/>
          </a:xfrm>
        </p:spPr>
        <p:txBody>
          <a:bodyPr>
            <a:noAutofit/>
          </a:bodyPr>
          <a:lstStyle/>
          <a:p>
            <a:r>
              <a:rPr lang="en-US" sz="3600" dirty="0"/>
              <a:t>Bike Stations w. Trip Frequency greater than 1000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0BA15-066F-8949-80E4-7649BAC4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6" y="1042416"/>
            <a:ext cx="9713976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06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FADEF-4834-0845-A5F8-30A367DF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042416"/>
            <a:ext cx="10972800" cy="5524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94A34F-CD22-5546-ABC5-CED12FC5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70008" cy="677291"/>
          </a:xfrm>
        </p:spPr>
        <p:txBody>
          <a:bodyPr>
            <a:noAutofit/>
          </a:bodyPr>
          <a:lstStyle/>
          <a:p>
            <a:r>
              <a:rPr lang="en-US" sz="3600" dirty="0"/>
              <a:t>Bike Stations w. Trip Frequency less than 500</a:t>
            </a:r>
          </a:p>
        </p:txBody>
      </p:sp>
    </p:spTree>
    <p:extLst>
      <p:ext uri="{BB962C8B-B14F-4D97-AF65-F5344CB8AC3E}">
        <p14:creationId xmlns:p14="http://schemas.microsoft.com/office/powerpoint/2010/main" val="131541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5E-4B72-8B4F-9599-7C2687DF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443"/>
          </a:xfrm>
        </p:spPr>
        <p:txBody>
          <a:bodyPr>
            <a:normAutofit/>
          </a:bodyPr>
          <a:lstStyle/>
          <a:p>
            <a:r>
              <a:rPr lang="en-US" sz="3600" dirty="0"/>
              <a:t>Trip takers Gender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3FFBD-CC2D-674C-8460-CF8C945E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863" y="1115568"/>
            <a:ext cx="6761907" cy="5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4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41E1-7D57-9B40-9935-FE2BA9C7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642"/>
            <a:ext cx="10515600" cy="662781"/>
          </a:xfrm>
        </p:spPr>
        <p:txBody>
          <a:bodyPr>
            <a:normAutofit/>
          </a:bodyPr>
          <a:lstStyle/>
          <a:p>
            <a:r>
              <a:rPr lang="en-US" sz="3600" dirty="0"/>
              <a:t>Trip Demographics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6035F-0F40-1841-869E-1C5B4DBB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44" y="1027906"/>
            <a:ext cx="9089136" cy="55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65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467</Words>
  <Application>Microsoft Macintosh PowerPoint</Application>
  <PresentationFormat>Widescreen</PresentationFormat>
  <Paragraphs>67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How was bike use in various bike stations?</vt:lpstr>
      <vt:lpstr>Bike Stations w. Trip Frequency greater than 1000</vt:lpstr>
      <vt:lpstr>Bike Stations w. Trip Frequency less than 500</vt:lpstr>
      <vt:lpstr>Trip takers Gender distribution</vt:lpstr>
      <vt:lpstr>Trip Demographics</vt:lpstr>
      <vt:lpstr>Trip vs Time of day</vt:lpstr>
      <vt:lpstr>Trip frequency vs Day of month(with Temp. legend)</vt:lpstr>
      <vt:lpstr>PowerPoint Presentation</vt:lpstr>
      <vt:lpstr>Trip Duration(minutes) Boxplot- entire dataset</vt:lpstr>
      <vt:lpstr>Trip Duration(minutes) Boxplot on 03/02/18</vt:lpstr>
      <vt:lpstr>Trip Duration(minutes) Boxplot on 03/15/18</vt:lpstr>
      <vt:lpstr>Trip Duration(minutes) Boxplot on 03/31/18</vt:lpstr>
      <vt:lpstr>Various sampling methods tested</vt:lpstr>
      <vt:lpstr>PowerPoint Presentation</vt:lpstr>
      <vt:lpstr>PowerPoint Presentation</vt:lpstr>
      <vt:lpstr>PowerPoint Presentation</vt:lpstr>
      <vt:lpstr>PowerPoint Presentation</vt:lpstr>
      <vt:lpstr>Confidence interval curve</vt:lpstr>
      <vt:lpstr>1000 data samples mean(in minutes) repeated 20 times  -for 80% and 90% confidence intervals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88</cp:revision>
  <dcterms:created xsi:type="dcterms:W3CDTF">2018-04-25T22:33:58Z</dcterms:created>
  <dcterms:modified xsi:type="dcterms:W3CDTF">2018-04-27T17:19:59Z</dcterms:modified>
</cp:coreProperties>
</file>